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00" r:id="rId1"/>
  </p:sldMasterIdLst>
  <p:notesMasterIdLst>
    <p:notesMasterId r:id="rId18"/>
  </p:notesMasterIdLst>
  <p:sldIdLst>
    <p:sldId id="309" r:id="rId2"/>
    <p:sldId id="310" r:id="rId3"/>
    <p:sldId id="320" r:id="rId4"/>
    <p:sldId id="322" r:id="rId5"/>
    <p:sldId id="323" r:id="rId6"/>
    <p:sldId id="324" r:id="rId7"/>
    <p:sldId id="321" r:id="rId8"/>
    <p:sldId id="325" r:id="rId9"/>
    <p:sldId id="311" r:id="rId10"/>
    <p:sldId id="318" r:id="rId11"/>
    <p:sldId id="312" r:id="rId12"/>
    <p:sldId id="316" r:id="rId13"/>
    <p:sldId id="315" r:id="rId14"/>
    <p:sldId id="314" r:id="rId15"/>
    <p:sldId id="319" r:id="rId16"/>
    <p:sldId id="313" r:id="rId17"/>
  </p:sldIdLst>
  <p:sldSz cx="9144000" cy="5143500" type="screen16x9"/>
  <p:notesSz cx="6858000" cy="9144000"/>
  <p:embeddedFontLst>
    <p:embeddedFont>
      <p:font typeface="Gill Sans MT" panose="020B0502020104020203" pitchFamily="34" charset="0"/>
      <p:regular r:id="rId19"/>
      <p:bold r:id="rId20"/>
      <p:italic r:id="rId21"/>
      <p:boldItalic r:id="rId22"/>
    </p:embeddedFon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Black" panose="00000A00000000000000" pitchFamily="2" charset="0"/>
      <p:bold r:id="rId27"/>
      <p:boldItalic r:id="rId28"/>
    </p:embeddedFont>
    <p:embeddedFont>
      <p:font typeface="Montserrat Bold" panose="00000800000000000000" charset="0"/>
      <p:bold r:id="rId29"/>
    </p:embeddedFont>
    <p:embeddedFont>
      <p:font typeface="Playfair Display" panose="00000500000000000000" pitchFamily="2" charset="0"/>
      <p:regular r:id="rId30"/>
      <p:bold r:id="rId31"/>
      <p:italic r:id="rId32"/>
      <p:boldItalic r:id="rId33"/>
    </p:embeddedFont>
    <p:embeddedFont>
      <p:font typeface="Wingdings 2" panose="05020102010507070707" pitchFamily="18" charset="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85A"/>
    <a:srgbClr val="789C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9C4AAD0-B924-4662-A8D4-DB61028732B8}">
  <a:tblStyle styleId="{D9C4AAD0-B924-4662-A8D4-DB61028732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900" y="2314324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5894" y="765324"/>
            <a:ext cx="8245162" cy="1106260"/>
          </a:xfrm>
          <a:effectLst/>
        </p:spPr>
        <p:txBody>
          <a:bodyPr anchor="b">
            <a:normAutofit/>
          </a:bodyPr>
          <a:lstStyle>
            <a:lvl1pPr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5895" y="1871584"/>
            <a:ext cx="8245160" cy="442741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cap="all">
                <a:solidFill>
                  <a:schemeClr val="accent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04463" y="4467103"/>
            <a:ext cx="213360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5894" y="4463859"/>
            <a:ext cx="5187908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62330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5244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8453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1" y="449794"/>
            <a:ext cx="2180113" cy="4362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506795"/>
            <a:ext cx="1503123" cy="38873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3" y="506795"/>
            <a:ext cx="5922209" cy="388730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4467103"/>
            <a:ext cx="99610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3" y="4463859"/>
            <a:ext cx="5922209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4962" y="4467103"/>
            <a:ext cx="873146" cy="27384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485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5226600" y="1815550"/>
            <a:ext cx="2607600" cy="5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40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None/>
              <a:defRPr sz="21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5226600" y="2305950"/>
            <a:ext cx="2607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4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Font typeface="Montserrat"/>
              <a:buNone/>
              <a:defRPr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3369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214" y="460805"/>
            <a:ext cx="8482004" cy="89197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526617"/>
            <a:ext cx="8272212" cy="760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5" y="1635373"/>
            <a:ext cx="8272211" cy="27587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8725" y="4467103"/>
            <a:ext cx="78938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6353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5863" y="3856481"/>
            <a:ext cx="8468145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2282933"/>
            <a:ext cx="8272211" cy="1123130"/>
          </a:xfrm>
        </p:spPr>
        <p:txBody>
          <a:bodyPr anchor="b">
            <a:normAutofit/>
          </a:bodyPr>
          <a:lstStyle>
            <a:lvl1pPr algn="l">
              <a:defRPr sz="27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5" y="3406063"/>
            <a:ext cx="8272211" cy="450417"/>
          </a:xfrm>
        </p:spPr>
        <p:txBody>
          <a:bodyPr anchor="t">
            <a:normAutofit/>
          </a:bodyPr>
          <a:lstStyle>
            <a:lvl1pPr marL="0" indent="0" algn="l">
              <a:buNone/>
              <a:defRPr sz="1350" cap="all">
                <a:solidFill>
                  <a:schemeClr val="accent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434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895" y="1671003"/>
            <a:ext cx="4066793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13" y="1671003"/>
            <a:ext cx="4066794" cy="272478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266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334487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35895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15" y="1688169"/>
            <a:ext cx="3815306" cy="402004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896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802" y="1688169"/>
            <a:ext cx="3815305" cy="415030"/>
          </a:xfrm>
        </p:spPr>
        <p:txBody>
          <a:bodyPr anchor="b">
            <a:noAutofit/>
          </a:bodyPr>
          <a:lstStyle>
            <a:lvl1pPr marL="0" indent="0">
              <a:buNone/>
              <a:defRPr sz="1650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194540"/>
            <a:ext cx="4044825" cy="220124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251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330512" y="454916"/>
            <a:ext cx="8475027" cy="94412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31921" y="547244"/>
            <a:ext cx="8272212" cy="7412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3751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335863" y="3856480"/>
            <a:ext cx="8473650" cy="9560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4" y="3946722"/>
            <a:ext cx="3682084" cy="517136"/>
          </a:xfrm>
        </p:spPr>
        <p:txBody>
          <a:bodyPr anchor="ctr"/>
          <a:lstStyle>
            <a:lvl1pPr algn="l">
              <a:defRPr sz="15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862" y="450900"/>
            <a:ext cx="8469630" cy="3153600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tx2"/>
                </a:solidFill>
              </a:defRPr>
            </a:lvl1pPr>
            <a:lvl2pPr>
              <a:defRPr sz="135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50">
                <a:solidFill>
                  <a:schemeClr val="tx2"/>
                </a:solidFill>
              </a:defRPr>
            </a:lvl5pPr>
            <a:lvl6pPr>
              <a:defRPr sz="1050">
                <a:solidFill>
                  <a:schemeClr val="tx2"/>
                </a:solidFill>
              </a:defRPr>
            </a:lvl6pPr>
            <a:lvl7pPr>
              <a:defRPr sz="1050">
                <a:solidFill>
                  <a:schemeClr val="tx2"/>
                </a:solidFill>
              </a:defRPr>
            </a:lvl7pPr>
            <a:lvl8pPr>
              <a:defRPr sz="1050">
                <a:solidFill>
                  <a:schemeClr val="tx2"/>
                </a:solidFill>
              </a:defRPr>
            </a:lvl8pPr>
            <a:lvl9pPr>
              <a:defRPr sz="105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8" y="3946723"/>
            <a:ext cx="4402490" cy="517136"/>
          </a:xfrm>
        </p:spPr>
        <p:txBody>
          <a:bodyPr anchor="ctr">
            <a:normAutofit/>
          </a:bodyPr>
          <a:lstStyle>
            <a:lvl1pPr marL="0" indent="0" algn="r">
              <a:buNone/>
              <a:defRPr sz="825">
                <a:solidFill>
                  <a:schemeClr val="bg1"/>
                </a:solidFill>
              </a:defRPr>
            </a:lvl1pPr>
            <a:lvl2pPr marL="342900" indent="0">
              <a:buNone/>
              <a:defRPr sz="825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9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895" y="3520042"/>
            <a:ext cx="8272212" cy="425054"/>
          </a:xfr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5863" y="449794"/>
            <a:ext cx="8468144" cy="266793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5894" y="3945096"/>
            <a:ext cx="8272213" cy="449003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3/7/2025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11947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5894" y="528843"/>
            <a:ext cx="8272212" cy="892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894" y="1752002"/>
            <a:ext cx="8272212" cy="2642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04464" y="4467103"/>
            <a:ext cx="21335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5894" y="4463859"/>
            <a:ext cx="51879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8725" y="4467103"/>
            <a:ext cx="78938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4901" y="342900"/>
            <a:ext cx="2777490" cy="7124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031610" y="340232"/>
            <a:ext cx="2777490" cy="7391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181373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873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3" r:id="rId12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1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9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350" kern="1200">
          <a:solidFill>
            <a:schemeClr val="tx2"/>
          </a:solidFill>
          <a:latin typeface="+mn-lt"/>
          <a:ea typeface="+mn-ea"/>
          <a:cs typeface="+mn-cs"/>
        </a:defRPr>
      </a:lvl1pPr>
      <a:lvl2pPr marL="472500" indent="-229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2pPr>
      <a:lvl3pPr marL="675000" indent="-202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050" kern="1200">
          <a:solidFill>
            <a:schemeClr val="tx2"/>
          </a:solidFill>
          <a:latin typeface="+mn-lt"/>
          <a:ea typeface="+mn-ea"/>
          <a:cs typeface="+mn-cs"/>
        </a:defRPr>
      </a:lvl3pPr>
      <a:lvl4pPr marL="93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4pPr>
      <a:lvl5pPr marL="1201500" indent="-17550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5pPr>
      <a:lvl6pPr marL="142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6pPr>
      <a:lvl7pPr marL="165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7pPr>
      <a:lvl8pPr marL="1875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8pPr>
      <a:lvl9pPr marL="210000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9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bbb.org/us/la/lafayette/profile/business-consultant/betsy-richard-business-consulting-1045-90018003#sealclick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bbb.org/us/la/lafayette/profile/business-consultant/betsy-richard-business-consulting-1045-90018003#sealclick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5B7FD0C-781D-4867-BBA1-2EE07678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35" y="3285952"/>
            <a:ext cx="2896232" cy="1741405"/>
          </a:xfrm>
          <a:prstGeom prst="rect">
            <a:avLst/>
          </a:prstGeom>
        </p:spPr>
      </p:pic>
      <p:pic>
        <p:nvPicPr>
          <p:cNvPr id="8" name="Picture 6" descr="Click for the BBB Business Review of this Business Consultants in Lafayette LA">
            <a:hlinkClick r:id="rId3"/>
            <a:extLst>
              <a:ext uri="{FF2B5EF4-FFF2-40B4-BE49-F238E27FC236}">
                <a16:creationId xmlns:a16="http://schemas.microsoft.com/office/drawing/2014/main" id="{D7319F6F-24E0-472D-911E-E0737CE23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01" y="4694029"/>
            <a:ext cx="1948499" cy="4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7425CF-E963-491B-B7D5-FCE79DDFE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29" y="3845739"/>
            <a:ext cx="1961577" cy="750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D93C5-51E3-C724-7B23-B4666A065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094" y="3237889"/>
            <a:ext cx="1535906" cy="60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F7876D-2CE2-A023-8B1D-3E373F2793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359" y="2780112"/>
            <a:ext cx="1678781" cy="401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CAC72E-EBEE-FA1F-6168-AE5E72620EE6}"/>
              </a:ext>
            </a:extLst>
          </p:cNvPr>
          <p:cNvSpPr txBox="1"/>
          <p:nvPr/>
        </p:nvSpPr>
        <p:spPr>
          <a:xfrm>
            <a:off x="2601310" y="1537138"/>
            <a:ext cx="376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Montserrat Black" panose="020F05020202040302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140F6E-DDC6-478E-6F8B-13AEB4B75EF0}"/>
              </a:ext>
            </a:extLst>
          </p:cNvPr>
          <p:cNvSpPr/>
          <p:nvPr/>
        </p:nvSpPr>
        <p:spPr>
          <a:xfrm>
            <a:off x="230459" y="156117"/>
            <a:ext cx="5731726" cy="2824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F3F5E7-E786-0D54-7598-9007692EFE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07" t="859"/>
          <a:stretch/>
        </p:blipFill>
        <p:spPr>
          <a:xfrm>
            <a:off x="2897700" y="0"/>
            <a:ext cx="6246300" cy="5143500"/>
          </a:xfrm>
          <a:prstGeom prst="rect">
            <a:avLst/>
          </a:prstGeom>
        </p:spPr>
      </p:pic>
      <p:sp>
        <p:nvSpPr>
          <p:cNvPr id="3" name="AutoShape 2" descr="Hospice of Acadiana Logo">
            <a:extLst>
              <a:ext uri="{FF2B5EF4-FFF2-40B4-BE49-F238E27FC236}">
                <a16:creationId xmlns:a16="http://schemas.microsoft.com/office/drawing/2014/main" id="{47485E08-B171-3242-8E39-DC6C0ADD9F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70574-526D-0C67-C777-684CB067B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15" y="1428210"/>
            <a:ext cx="3302820" cy="1070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B0DA75-A743-CC53-8438-C8116577B4A1}"/>
              </a:ext>
            </a:extLst>
          </p:cNvPr>
          <p:cNvSpPr txBox="1"/>
          <p:nvPr/>
        </p:nvSpPr>
        <p:spPr>
          <a:xfrm>
            <a:off x="326762" y="2371076"/>
            <a:ext cx="2917313" cy="179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53585A"/>
                </a:solidFill>
                <a:latin typeface="Montserrat Bold" panose="00000800000000000000" pitchFamily="2" charset="0"/>
              </a:rPr>
              <a:t>Sunnyside Up Speaker Series</a:t>
            </a:r>
          </a:p>
          <a:p>
            <a:pPr algn="ctr">
              <a:lnSpc>
                <a:spcPct val="150000"/>
              </a:lnSpc>
            </a:pPr>
            <a:endParaRPr lang="en-US" sz="1050" dirty="0">
              <a:solidFill>
                <a:srgbClr val="53585A"/>
              </a:solidFill>
              <a:latin typeface="Montserrat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53585A"/>
                </a:solidFill>
                <a:latin typeface="Montserrat Bold" panose="00000800000000000000" pitchFamily="2" charset="0"/>
              </a:rPr>
              <a:t>March 25, 2025</a:t>
            </a:r>
          </a:p>
        </p:txBody>
      </p:sp>
    </p:spTree>
    <p:extLst>
      <p:ext uri="{BB962C8B-B14F-4D97-AF65-F5344CB8AC3E}">
        <p14:creationId xmlns:p14="http://schemas.microsoft.com/office/powerpoint/2010/main" val="418879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1FF4E-21AF-6323-56E3-FFDECCF6B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theme for the year taken from 1 Thessalonians 5:16-17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CE5C-FAA7-BED5-890C-94DB560F3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“Rejoice always. Pray without ceasing. In all circumstances give thanks for this is the will of God for you in Christ Jesus!”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-Find God in all things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-Pray without ceasing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-Have an attitude of gratitude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3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3C6E4-8492-56A9-1FEF-C5DFE2376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br>
              <a:rPr lang="en-US" sz="2400"/>
            </a:br>
            <a:r>
              <a:rPr lang="en-US" sz="2400"/>
              <a:t>Mark Comer Ruthless Elimination of hurry</a:t>
            </a:r>
            <a:br>
              <a:rPr lang="en-US" sz="240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7AFE0-DF8C-F1CF-67FF-01694B5E3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1635373"/>
            <a:ext cx="5184617" cy="275872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1 – Slow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2 – Simplicity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3 – Silence and Solitude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4 - Sabbath</a:t>
            </a:r>
          </a:p>
          <a:p>
            <a:endParaRPr lang="en-US" dirty="0"/>
          </a:p>
        </p:txBody>
      </p:sp>
      <p:pic>
        <p:nvPicPr>
          <p:cNvPr id="4" name="Picture 2" descr="The Ruthless Elimination of Hurry: How ...">
            <a:extLst>
              <a:ext uri="{FF2B5EF4-FFF2-40B4-BE49-F238E27FC236}">
                <a16:creationId xmlns:a16="http://schemas.microsoft.com/office/drawing/2014/main" id="{1C62D912-7A3C-7215-C3EE-5E9C56DA3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26" y="1825860"/>
            <a:ext cx="1528554" cy="237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13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738AFB9-C469-4992-ADFF-2E82E8DCD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B4B0B915-9AC5-4E4B-84C4-8B377E687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4900" y="340232"/>
            <a:ext cx="8474200" cy="73915"/>
            <a:chOff x="446534" y="453643"/>
            <a:chExt cx="11298933" cy="98554"/>
          </a:xfrm>
        </p:grpSpPr>
        <p:sp>
          <p:nvSpPr>
            <p:cNvPr id="2058" name="Rectangle 2057">
              <a:extLst>
                <a:ext uri="{FF2B5EF4-FFF2-40B4-BE49-F238E27FC236}">
                  <a16:creationId xmlns:a16="http://schemas.microsoft.com/office/drawing/2014/main" id="{388827FC-FEA8-43FF-B709-9696594AA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59" name="Rectangle 2058">
              <a:extLst>
                <a:ext uri="{FF2B5EF4-FFF2-40B4-BE49-F238E27FC236}">
                  <a16:creationId xmlns:a16="http://schemas.microsoft.com/office/drawing/2014/main" id="{C82A3A24-9A7A-4135-BB21-051DB62CAA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60" name="Rectangle 2059">
              <a:extLst>
                <a:ext uri="{FF2B5EF4-FFF2-40B4-BE49-F238E27FC236}">
                  <a16:creationId xmlns:a16="http://schemas.microsoft.com/office/drawing/2014/main" id="{8AC290C3-45C0-4820-9036-CA1E9D9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050" name="Picture 2" descr="Top Five Regrets of the Dying: A Life Transformed by the Dearly Departing [Book]">
            <a:extLst>
              <a:ext uri="{FF2B5EF4-FFF2-40B4-BE49-F238E27FC236}">
                <a16:creationId xmlns:a16="http://schemas.microsoft.com/office/drawing/2014/main" id="{3977EC51-E1E4-A86D-E7BD-C1D68AC35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2" b="2"/>
          <a:stretch/>
        </p:blipFill>
        <p:spPr bwMode="auto">
          <a:xfrm>
            <a:off x="336549" y="450056"/>
            <a:ext cx="2762250" cy="43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444AC-D9C6-A5D8-369A-B15F9E4B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7043" y="1254829"/>
            <a:ext cx="5609821" cy="313927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 I wish I’d had the courage to live a life true to myself, not the life others expected of me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I wish I hadn’t worked so hard.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I wish I’d had the courage to express my feelings.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I wish I had stayed in touch with my friends.</a:t>
            </a:r>
          </a:p>
          <a:p>
            <a:pPr marL="342900" indent="-342900">
              <a:buClr>
                <a:schemeClr val="tx2"/>
              </a:buClr>
              <a:buFont typeface="+mj-lt"/>
              <a:buAutoNum type="arabicPeriod"/>
            </a:pPr>
            <a:r>
              <a:rPr lang="en-US" sz="2000" dirty="0"/>
              <a:t>I wish that I had let myself be happier.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05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99F183-99EE-4B1F-BA64-21A07922A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342900"/>
            <a:ext cx="2777490" cy="712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83A767-5AFC-40D0-A72C-09036EA1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340232"/>
            <a:ext cx="2777490" cy="7391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62CAC-6BC8-43F9-9113-770A2772F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81372" y="342900"/>
            <a:ext cx="2777490" cy="6858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A2CCB6-DFD2-41CD-96FE-0140B7935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900" y="2314323"/>
            <a:ext cx="8447150" cy="2478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A225C9B-755F-4F91-9681-5E07AFAA7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8631"/>
            <a:ext cx="9143999" cy="46648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ook cover with a bowl of soup&#10;&#10;AI-generated content may be incorrect.">
            <a:extLst>
              <a:ext uri="{FF2B5EF4-FFF2-40B4-BE49-F238E27FC236}">
                <a16:creationId xmlns:a16="http://schemas.microsoft.com/office/drawing/2014/main" id="{363C60F1-FB64-37BA-D184-713B5C58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94" y="411480"/>
            <a:ext cx="2869012" cy="455398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2CD2CD-6CF3-4EE9-A24A-A41D45DCF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31610" y="542924"/>
            <a:ext cx="2777490" cy="4249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8191FB-5DAA-3920-BBDD-7712109A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06" y="1064418"/>
            <a:ext cx="2311182" cy="156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Praying for Strangers</a:t>
            </a:r>
          </a:p>
        </p:txBody>
      </p:sp>
    </p:spTree>
    <p:extLst>
      <p:ext uri="{BB962C8B-B14F-4D97-AF65-F5344CB8AC3E}">
        <p14:creationId xmlns:p14="http://schemas.microsoft.com/office/powerpoint/2010/main" val="312438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BDF3163-7678-13DF-7FF7-06D6113E5C80}"/>
              </a:ext>
            </a:extLst>
          </p:cNvPr>
          <p:cNvSpPr txBox="1">
            <a:spLocks/>
          </p:cNvSpPr>
          <p:nvPr/>
        </p:nvSpPr>
        <p:spPr>
          <a:xfrm>
            <a:off x="337931" y="1254829"/>
            <a:ext cx="8558934" cy="3139270"/>
          </a:xfrm>
          <a:prstGeom prst="rect">
            <a:avLst/>
          </a:prstGeom>
        </p:spPr>
        <p:txBody>
          <a:bodyPr>
            <a:normAutofit/>
          </a:bodyPr>
          <a:lstStyle>
            <a:lvl1pPr marL="229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72500" indent="-229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75000" indent="-202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3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01500" indent="-17550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42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5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875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0000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150000"/>
              </a:lnSpc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oto Sans Symbols"/>
              </a:rPr>
              <a:t>“You are already there, just not yet.”</a:t>
            </a:r>
            <a:endParaRPr lang="en-US" sz="2400" b="0" dirty="0">
              <a:effectLst/>
            </a:endParaRPr>
          </a:p>
          <a:p>
            <a:pPr marL="0" indent="0" algn="ctr" rtl="0">
              <a:lnSpc>
                <a:spcPct val="150000"/>
              </a:lnSpc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oto Sans Symbols"/>
              </a:rPr>
              <a:t>“When you count your blessings, you always come out ahead”</a:t>
            </a:r>
            <a:endParaRPr lang="en-US" sz="2400" b="0" dirty="0">
              <a:effectLst/>
            </a:endParaRPr>
          </a:p>
          <a:p>
            <a:pPr marL="0" indent="0" algn="ctr" rtl="0">
              <a:lnSpc>
                <a:spcPct val="150000"/>
              </a:lnSpc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oto Sans Symbols"/>
              </a:rPr>
              <a:t>“Never Complain, Criticize or Compare” </a:t>
            </a:r>
          </a:p>
          <a:p>
            <a:pPr marL="0" indent="0" algn="ctr" rtl="0">
              <a:lnSpc>
                <a:spcPct val="150000"/>
              </a:lnSpc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Noto Sans Symbols"/>
              </a:rPr>
              <a:t>“The sand that irritates my life will turn me into a beautiful pearl”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8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AA6A-02D8-22FB-461D-6F46F9876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 a practical tip to work 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B8B6E-A7E4-591C-D589-8B5C384F16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Look for God in all creatures, creation and yourself (mindfulness)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Pray for everyone and everything around you and decisions and events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Start and end each day with 3 or more things you are grateful for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Have a theme for your life, year, season, month week or day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Journal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875F5-DBD6-2E19-6584-D43FAA813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89BAE19-F135-8432-839F-36B0AE2E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935" y="3285952"/>
            <a:ext cx="2896232" cy="1741405"/>
          </a:xfrm>
          <a:prstGeom prst="rect">
            <a:avLst/>
          </a:prstGeom>
        </p:spPr>
      </p:pic>
      <p:pic>
        <p:nvPicPr>
          <p:cNvPr id="8" name="Picture 6" descr="Click for the BBB Business Review of this Business Consultants in Lafayette LA">
            <a:hlinkClick r:id="rId3"/>
            <a:extLst>
              <a:ext uri="{FF2B5EF4-FFF2-40B4-BE49-F238E27FC236}">
                <a16:creationId xmlns:a16="http://schemas.microsoft.com/office/drawing/2014/main" id="{6326EF07-9363-B0D7-2191-D538AE427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01" y="4694029"/>
            <a:ext cx="1948499" cy="40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70BF05-BAE8-B51C-F806-1BCD4AA92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129" y="3845739"/>
            <a:ext cx="1961577" cy="750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734BE5-549C-B39B-3932-BF717C15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094" y="3237889"/>
            <a:ext cx="1535906" cy="607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F15BFA-D489-2FCE-0836-C80D1DE72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359" y="2780112"/>
            <a:ext cx="1678781" cy="401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4EDCA-6D18-D539-1BC7-CD59296B1DA4}"/>
              </a:ext>
            </a:extLst>
          </p:cNvPr>
          <p:cNvSpPr txBox="1"/>
          <p:nvPr/>
        </p:nvSpPr>
        <p:spPr>
          <a:xfrm>
            <a:off x="2601310" y="1537138"/>
            <a:ext cx="376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Montserrat Black" panose="020F05020202040302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348492-B187-04FA-ACDE-E6C72182D30B}"/>
              </a:ext>
            </a:extLst>
          </p:cNvPr>
          <p:cNvSpPr/>
          <p:nvPr/>
        </p:nvSpPr>
        <p:spPr>
          <a:xfrm>
            <a:off x="230459" y="156117"/>
            <a:ext cx="5731726" cy="2824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79203-39C9-FE9D-06C3-FF0B25A7AA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07" t="859"/>
          <a:stretch/>
        </p:blipFill>
        <p:spPr>
          <a:xfrm>
            <a:off x="2897700" y="0"/>
            <a:ext cx="6246300" cy="5143500"/>
          </a:xfrm>
          <a:prstGeom prst="rect">
            <a:avLst/>
          </a:prstGeom>
        </p:spPr>
      </p:pic>
      <p:sp>
        <p:nvSpPr>
          <p:cNvPr id="3" name="AutoShape 2" descr="Hospice of Acadiana Logo">
            <a:extLst>
              <a:ext uri="{FF2B5EF4-FFF2-40B4-BE49-F238E27FC236}">
                <a16:creationId xmlns:a16="http://schemas.microsoft.com/office/drawing/2014/main" id="{EFCDC1EF-87B3-698F-3EEF-06532D84A4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4ED14A-55AD-CC7B-6539-79DE55DFBA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15" y="1428210"/>
            <a:ext cx="3302820" cy="1070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C3FB8-0AAC-4A61-E1CB-BEF75589301B}"/>
              </a:ext>
            </a:extLst>
          </p:cNvPr>
          <p:cNvSpPr txBox="1"/>
          <p:nvPr/>
        </p:nvSpPr>
        <p:spPr>
          <a:xfrm>
            <a:off x="326762" y="2371076"/>
            <a:ext cx="2917313" cy="1799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53585A"/>
                </a:solidFill>
                <a:latin typeface="Montserrat Bold" panose="00000800000000000000" pitchFamily="2" charset="0"/>
              </a:rPr>
              <a:t>Sunnyside Up Speaker Series</a:t>
            </a:r>
          </a:p>
          <a:p>
            <a:pPr algn="ctr">
              <a:lnSpc>
                <a:spcPct val="150000"/>
              </a:lnSpc>
            </a:pPr>
            <a:endParaRPr lang="en-US" sz="1050" dirty="0">
              <a:solidFill>
                <a:srgbClr val="53585A"/>
              </a:solidFill>
              <a:latin typeface="Montserrat Bold" panose="000008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53585A"/>
                </a:solidFill>
                <a:latin typeface="Montserrat Bold" panose="00000800000000000000" pitchFamily="2" charset="0"/>
              </a:rPr>
              <a:t>March 25, 2025</a:t>
            </a:r>
          </a:p>
        </p:txBody>
      </p:sp>
    </p:spTree>
    <p:extLst>
      <p:ext uri="{BB962C8B-B14F-4D97-AF65-F5344CB8AC3E}">
        <p14:creationId xmlns:p14="http://schemas.microsoft.com/office/powerpoint/2010/main" val="4112919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rtrait of a person in a suit and tie&#10;&#10;AI-generated content may be incorrect.">
            <a:extLst>
              <a:ext uri="{FF2B5EF4-FFF2-40B4-BE49-F238E27FC236}">
                <a16:creationId xmlns:a16="http://schemas.microsoft.com/office/drawing/2014/main" id="{061E5C3D-3D13-D5EE-5E92-4F73D048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93" y="842645"/>
            <a:ext cx="2590200" cy="345360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420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suit holding a briefcase&#10;&#10;AI-generated content may be incorrect.">
            <a:extLst>
              <a:ext uri="{FF2B5EF4-FFF2-40B4-BE49-F238E27FC236}">
                <a16:creationId xmlns:a16="http://schemas.microsoft.com/office/drawing/2014/main" id="{9C2BFAB7-3C3F-6411-20EB-1B93350D8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32711" y="1274345"/>
            <a:ext cx="3453600" cy="25902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694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sitting at a desk reading a book&#10;&#10;AI-generated content may be incorrect.">
            <a:extLst>
              <a:ext uri="{FF2B5EF4-FFF2-40B4-BE49-F238E27FC236}">
                <a16:creationId xmlns:a16="http://schemas.microsoft.com/office/drawing/2014/main" id="{5E27C7A4-8E1B-12E2-691D-A199669E5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3872" y="1274346"/>
            <a:ext cx="3453600" cy="259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3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884668-B097-B784-9D73-91D38C75A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731"/>
            <a:ext cx="2500865" cy="3584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1ACB5E-C45B-E51E-E4F0-BF0F03FE2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399" y="709732"/>
            <a:ext cx="2515025" cy="3584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D18598-9A45-E74E-D754-C9C7319C3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65" y="1080037"/>
            <a:ext cx="4078534" cy="28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2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B56AC8B-2B34-6895-2BB2-4B2D43B98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29" y="1290468"/>
            <a:ext cx="3523109" cy="2562563"/>
          </a:xfrm>
          <a:prstGeom prst="rect">
            <a:avLst/>
          </a:prstGeom>
        </p:spPr>
      </p:pic>
      <p:pic>
        <p:nvPicPr>
          <p:cNvPr id="9" name="Picture 8" descr="A family photo of two people and children&#10;&#10;AI-generated content may be incorrect.">
            <a:extLst>
              <a:ext uri="{FF2B5EF4-FFF2-40B4-BE49-F238E27FC236}">
                <a16:creationId xmlns:a16="http://schemas.microsoft.com/office/drawing/2014/main" id="{F3606244-DBB2-5BA1-105F-828D537DD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714" y="1330932"/>
            <a:ext cx="4990356" cy="248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26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052EF-0EFF-C178-D18E-A21E10912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448" y="1345316"/>
            <a:ext cx="3521271" cy="2627410"/>
          </a:xfrm>
          <a:prstGeom prst="rect">
            <a:avLst/>
          </a:prstGeom>
        </p:spPr>
      </p:pic>
      <p:pic>
        <p:nvPicPr>
          <p:cNvPr id="1026" name="Picture 2" descr="Mary Kay Ash - Wikipedia">
            <a:extLst>
              <a:ext uri="{FF2B5EF4-FFF2-40B4-BE49-F238E27FC236}">
                <a16:creationId xmlns:a16="http://schemas.microsoft.com/office/drawing/2014/main" id="{1E042941-081B-3813-DBDB-A0F4DE4D2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345316"/>
            <a:ext cx="17716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27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down a street&#10;&#10;AI-generated content may be incorrect.">
            <a:extLst>
              <a:ext uri="{FF2B5EF4-FFF2-40B4-BE49-F238E27FC236}">
                <a16:creationId xmlns:a16="http://schemas.microsoft.com/office/drawing/2014/main" id="{E70A2F4B-8353-2ED7-E69B-AC83D9394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39" y="448174"/>
            <a:ext cx="4049883" cy="2578429"/>
          </a:xfrm>
          <a:prstGeom prst="rect">
            <a:avLst/>
          </a:prstGeom>
        </p:spPr>
      </p:pic>
      <p:pic>
        <p:nvPicPr>
          <p:cNvPr id="5" name="Picture 4" descr="A person and a child posing for a picture&#10;&#10;AI-generated content may be incorrect.">
            <a:extLst>
              <a:ext uri="{FF2B5EF4-FFF2-40B4-BE49-F238E27FC236}">
                <a16:creationId xmlns:a16="http://schemas.microsoft.com/office/drawing/2014/main" id="{85E2070F-C4D4-85E6-FBD2-6271C3DDA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580" y="448174"/>
            <a:ext cx="3918781" cy="2876870"/>
          </a:xfrm>
          <a:prstGeom prst="rect">
            <a:avLst/>
          </a:prstGeom>
        </p:spPr>
      </p:pic>
      <p:pic>
        <p:nvPicPr>
          <p:cNvPr id="3" name="Picture 2" descr="A person standing in a stone archway&#10;&#10;AI-generated content may be incorrect.">
            <a:extLst>
              <a:ext uri="{FF2B5EF4-FFF2-40B4-BE49-F238E27FC236}">
                <a16:creationId xmlns:a16="http://schemas.microsoft.com/office/drawing/2014/main" id="{CD4BD8D1-8CCF-33DA-36C4-B12213AA4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093" y="2907974"/>
            <a:ext cx="3436394" cy="22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76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B0EF3960-7D8C-7ECC-BC30-225CEC82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" y="1003962"/>
            <a:ext cx="2637839" cy="313096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420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72CE43F9-9804-1C97-B2A4-3B2838BED6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07" y="1723799"/>
            <a:ext cx="2653008" cy="1691292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96940" y="1180415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EEBE0BC-A2FD-4EEE-8DCA-6330BF170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752" y="1656094"/>
            <a:ext cx="2637840" cy="182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80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4308965-434A-4011-8316-8ABEFFED0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910B0D-8E24-46E7-93D7-329948C60D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899" y="342900"/>
            <a:ext cx="4207038" cy="714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215A71-CFAF-4964-A613-D07F75FC1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1776" y="340368"/>
            <a:ext cx="4197324" cy="7377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1F99258-7B82-B85C-A164-CEEFC9C68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99" y="946782"/>
            <a:ext cx="4207038" cy="32499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F21A70-4F67-F522-1CAF-855FEAA51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76" y="911020"/>
            <a:ext cx="4197324" cy="33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90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upcake with frosting and sprinkles&#10;&#10;AI-generated content may be incorrect.">
            <a:extLst>
              <a:ext uri="{FF2B5EF4-FFF2-40B4-BE49-F238E27FC236}">
                <a16:creationId xmlns:a16="http://schemas.microsoft.com/office/drawing/2014/main" id="{5AD215B2-B9B5-BCE9-25DA-4845B022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85" r="8014"/>
          <a:stretch/>
        </p:blipFill>
        <p:spPr>
          <a:xfrm>
            <a:off x="144396" y="128787"/>
            <a:ext cx="2844951" cy="4885923"/>
          </a:xfrm>
          <a:prstGeom prst="rect">
            <a:avLst/>
          </a:prstGeom>
        </p:spPr>
      </p:pic>
      <p:pic>
        <p:nvPicPr>
          <p:cNvPr id="4" name="Picture 3" descr="A cupcake with frosting and sprinkles&#10;&#10;AI-generated content may be incorrect.">
            <a:extLst>
              <a:ext uri="{FF2B5EF4-FFF2-40B4-BE49-F238E27FC236}">
                <a16:creationId xmlns:a16="http://schemas.microsoft.com/office/drawing/2014/main" id="{FA46461D-837A-F079-BA8C-9BA5F31A31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43" r="7672"/>
          <a:stretch/>
        </p:blipFill>
        <p:spPr>
          <a:xfrm>
            <a:off x="3138403" y="128787"/>
            <a:ext cx="2867193" cy="4885923"/>
          </a:xfrm>
          <a:prstGeom prst="rect">
            <a:avLst/>
          </a:prstGeom>
        </p:spPr>
      </p:pic>
      <p:pic>
        <p:nvPicPr>
          <p:cNvPr id="2" name="Picture 1" descr="A cupcake with frosting and sprinkles&#10;&#10;AI-generated content may be incorrect.">
            <a:extLst>
              <a:ext uri="{FF2B5EF4-FFF2-40B4-BE49-F238E27FC236}">
                <a16:creationId xmlns:a16="http://schemas.microsoft.com/office/drawing/2014/main" id="{22A43BF2-EE4F-92B6-5C13-7613137F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19" r="7948"/>
          <a:stretch/>
        </p:blipFill>
        <p:spPr>
          <a:xfrm>
            <a:off x="6141024" y="128787"/>
            <a:ext cx="2849255" cy="48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67294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1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8CB64A"/>
      </a:accent1>
      <a:accent2>
        <a:srgbClr val="E3EDD3"/>
      </a:accent2>
      <a:accent3>
        <a:srgbClr val="BAD392"/>
      </a:accent3>
      <a:accent4>
        <a:srgbClr val="8CB64A"/>
      </a:accent4>
      <a:accent5>
        <a:srgbClr val="BAD392"/>
      </a:accent5>
      <a:accent6>
        <a:srgbClr val="D1E1B6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264</Words>
  <Application>Microsoft Office PowerPoint</Application>
  <PresentationFormat>On-screen Show (16:9)</PresentationFormat>
  <Paragraphs>32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Montserrat Black</vt:lpstr>
      <vt:lpstr>Montserrat</vt:lpstr>
      <vt:lpstr>Gill Sans MT</vt:lpstr>
      <vt:lpstr>Playfair Display</vt:lpstr>
      <vt:lpstr>Montserrat Bold</vt:lpstr>
      <vt:lpstr>Wingdings 2</vt:lpstr>
      <vt:lpstr>Noto Sans Symbols</vt:lpstr>
      <vt:lpstr>Arial</vt:lpstr>
      <vt:lpstr>Dividend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theme for the year taken from 1 Thessalonians 5:16-17</vt:lpstr>
      <vt:lpstr> Mark Comer Ruthless Elimination of hurry </vt:lpstr>
      <vt:lpstr>PowerPoint Presentation</vt:lpstr>
      <vt:lpstr>Praying for Strangers</vt:lpstr>
      <vt:lpstr>PowerPoint Presentation</vt:lpstr>
      <vt:lpstr>Pick a practical tip to work on: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QUARTERLY POWERPOINT PREPARED FOR:</dc:title>
  <dc:creator>lillian blanchard</dc:creator>
  <cp:lastModifiedBy>lillian blanchard</cp:lastModifiedBy>
  <cp:revision>56</cp:revision>
  <dcterms:modified xsi:type="dcterms:W3CDTF">2025-03-07T14:53:20Z</dcterms:modified>
</cp:coreProperties>
</file>